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85" r:id="rId5"/>
    <p:sldId id="261" r:id="rId6"/>
    <p:sldId id="264" r:id="rId7"/>
    <p:sldId id="287" r:id="rId8"/>
    <p:sldId id="284" r:id="rId9"/>
    <p:sldId id="288" r:id="rId10"/>
    <p:sldId id="283" r:id="rId11"/>
    <p:sldId id="290" r:id="rId12"/>
    <p:sldId id="289" r:id="rId13"/>
    <p:sldId id="291" r:id="rId14"/>
    <p:sldId id="294" r:id="rId15"/>
    <p:sldId id="277" r:id="rId16"/>
    <p:sldId id="293" r:id="rId17"/>
    <p:sldId id="279"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6E7"/>
    <a:srgbClr val="8D6347"/>
    <a:srgbClr val="FFFFFF"/>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456" y="72"/>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en-US" smtClean="0"/>
              <a:t>9/6/2020</a:t>
            </a:fld>
            <a:endParaRPr lang="en-US" dirty="0"/>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en-US" smtClean="0"/>
              <a:t>‹#›</a:t>
            </a:fld>
            <a:endParaRPr lang="en-US" dirty="0"/>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en-US" noProof="0" smtClean="0"/>
              <a:t>9/6/2020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en-US" noProof="0" smtClean="0"/>
              <a:t>‹#›</a:t>
            </a:fld>
            <a:endParaRPr lang="en-US" noProof="0"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a:t>
            </a:fld>
            <a:endParaRPr lang="en-US"/>
          </a:p>
        </p:txBody>
      </p:sp>
    </p:spTree>
    <p:extLst>
      <p:ext uri="{BB962C8B-B14F-4D97-AF65-F5344CB8AC3E}">
        <p14:creationId xmlns:p14="http://schemas.microsoft.com/office/powerpoint/2010/main" val="23861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2</a:t>
            </a:fld>
            <a:endParaRPr lang="en-US" noProof="0" dirty="0"/>
          </a:p>
        </p:txBody>
      </p:sp>
    </p:spTree>
    <p:extLst>
      <p:ext uri="{BB962C8B-B14F-4D97-AF65-F5344CB8AC3E}">
        <p14:creationId xmlns:p14="http://schemas.microsoft.com/office/powerpoint/2010/main" val="344887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3</a:t>
            </a:fld>
            <a:endParaRPr lang="en-US" noProof="0" dirty="0"/>
          </a:p>
        </p:txBody>
      </p:sp>
    </p:spTree>
    <p:extLst>
      <p:ext uri="{BB962C8B-B14F-4D97-AF65-F5344CB8AC3E}">
        <p14:creationId xmlns:p14="http://schemas.microsoft.com/office/powerpoint/2010/main" val="85932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5</a:t>
            </a:fld>
            <a:endParaRPr lang="en-US" noProof="0" dirty="0"/>
          </a:p>
        </p:txBody>
      </p:sp>
    </p:spTree>
    <p:extLst>
      <p:ext uri="{BB962C8B-B14F-4D97-AF65-F5344CB8AC3E}">
        <p14:creationId xmlns:p14="http://schemas.microsoft.com/office/powerpoint/2010/main" val="2673037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7</a:t>
            </a:fld>
            <a:endParaRPr lang="en-US" noProof="0" dirty="0"/>
          </a:p>
        </p:txBody>
      </p:sp>
    </p:spTree>
    <p:extLst>
      <p:ext uri="{BB962C8B-B14F-4D97-AF65-F5344CB8AC3E}">
        <p14:creationId xmlns:p14="http://schemas.microsoft.com/office/powerpoint/2010/main" val="2762058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12</a:t>
            </a:fld>
            <a:endParaRPr lang="en-US" noProof="0" dirty="0"/>
          </a:p>
        </p:txBody>
      </p:sp>
    </p:spTree>
    <p:extLst>
      <p:ext uri="{BB962C8B-B14F-4D97-AF65-F5344CB8AC3E}">
        <p14:creationId xmlns:p14="http://schemas.microsoft.com/office/powerpoint/2010/main" val="292261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14</a:t>
            </a:fld>
            <a:endParaRPr lang="en-US" noProof="0" dirty="0"/>
          </a:p>
        </p:txBody>
      </p:sp>
    </p:spTree>
    <p:extLst>
      <p:ext uri="{BB962C8B-B14F-4D97-AF65-F5344CB8AC3E}">
        <p14:creationId xmlns:p14="http://schemas.microsoft.com/office/powerpoint/2010/main" val="3788760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1.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026" name="Picture 2" descr="How to Make Long Drives and Road Trips More Fun – LifeSavvy">
            <a:extLst>
              <a:ext uri="{FF2B5EF4-FFF2-40B4-BE49-F238E27FC236}">
                <a16:creationId xmlns:a16="http://schemas.microsoft.com/office/drawing/2014/main" id="{18A43632-83FA-4AAC-8BFC-F2FD710E5D1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489"/>
          <a:stretch/>
        </p:blipFill>
        <p:spPr bwMode="auto">
          <a:xfrm>
            <a:off x="3444591" y="-1"/>
            <a:ext cx="8747410" cy="60872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60960" y="53526"/>
            <a:ext cx="12252960" cy="6608531"/>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554513" y="2190711"/>
            <a:ext cx="6238970" cy="1967770"/>
          </a:xfrm>
        </p:spPr>
        <p:txBody>
          <a:bodyPr anchor="b">
            <a:normAutofit/>
          </a:bodyPr>
          <a:lstStyle>
            <a:lvl1pPr algn="l">
              <a:lnSpc>
                <a:spcPct val="85000"/>
              </a:lnSpc>
              <a:defRPr sz="5500"/>
            </a:lvl1pPr>
          </a:lstStyle>
          <a:p>
            <a:r>
              <a:rPr lang="en-US" noProof="0" dirty="0"/>
              <a:t>Car accident</a:t>
            </a:r>
            <a:br>
              <a:rPr lang="en-US" noProof="0" dirty="0"/>
            </a:br>
            <a:r>
              <a:rPr lang="en-US" noProof="0" dirty="0"/>
              <a:t>Severity</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hasCustomPrompt="1"/>
          </p:nvPr>
        </p:nvSpPr>
        <p:spPr>
          <a:xfrm>
            <a:off x="686295" y="4623460"/>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By Shengyu Wu</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9/6/2020</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554513" y="4390970"/>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9/6/2020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9/6/2020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a:t>Click to 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en-US" noProof="0" smtClean="0"/>
              <a:t>9/6/2020</a:t>
            </a:fld>
            <a:endParaRPr lang="en-US" noProof="0"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809C4-D879-4068-A1A6-F66780F784A8}"/>
              </a:ext>
            </a:extLst>
          </p:cNvPr>
          <p:cNvPicPr>
            <a:picLocks noChangeAspect="1"/>
          </p:cNvPicPr>
          <p:nvPr userDrawn="1"/>
        </p:nvPicPr>
        <p:blipFill>
          <a:blip r:embed="rId2"/>
          <a:stretch>
            <a:fillRect/>
          </a:stretch>
        </p:blipFill>
        <p:spPr>
          <a:xfrm>
            <a:off x="-10080" y="1095103"/>
            <a:ext cx="5088708" cy="3816531"/>
          </a:xfrm>
          <a:prstGeom prst="rect">
            <a:avLst/>
          </a:prstGeom>
        </p:spPr>
      </p:pic>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pic>
        <p:nvPicPr>
          <p:cNvPr id="11" name="Picture 10" descr="A crowded city street filled with lots of traffic&#10;&#10;Description automatically generated">
            <a:extLst>
              <a:ext uri="{FF2B5EF4-FFF2-40B4-BE49-F238E27FC236}">
                <a16:creationId xmlns:a16="http://schemas.microsoft.com/office/drawing/2014/main" id="{5D22F48B-22AF-4AE2-B389-7D997904DE84}"/>
              </a:ext>
            </a:extLst>
          </p:cNvPr>
          <p:cNvPicPr>
            <a:picLocks noChangeAspect="1"/>
          </p:cNvPicPr>
          <p:nvPr userDrawn="1"/>
        </p:nvPicPr>
        <p:blipFill rotWithShape="1">
          <a:blip r:embed="rId2"/>
          <a:srcRect t="41960"/>
          <a:stretch/>
        </p:blipFill>
        <p:spPr>
          <a:xfrm>
            <a:off x="0" y="0"/>
            <a:ext cx="12192000" cy="4622704"/>
          </a:xfrm>
          <a:prstGeom prst="rect">
            <a:avLst/>
          </a:prstGeom>
        </p:spPr>
      </p:pic>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87085"/>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9/6/2020</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9/6/2020</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9/6/2020</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a:t>Click to 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en-US" noProof="0" smtClean="0"/>
              <a:t>9/6/2020</a:t>
            </a:fld>
            <a:endParaRPr lang="en-US" noProof="0" dirty="0"/>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4" name="Text Placeholder 3">
            <a:extLst>
              <a:ext uri="{FF2B5EF4-FFF2-40B4-BE49-F238E27FC236}">
                <a16:creationId xmlns:a16="http://schemas.microsoft.com/office/drawing/2014/main"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906081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en-US" noProof="0" smtClean="0"/>
              <a:t>9/6/2020</a:t>
            </a:fld>
            <a:endParaRPr lang="en-US" noProof="0" dirty="0"/>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sp>
        <p:nvSpPr>
          <p:cNvPr id="9" name="Rectangle 8" descr="Young man drinking coffee">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10" name="Rectangle 9" descr="Young smiling woman with mobile phone">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9/6/2020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9/6/2020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9/6/2020</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9/6/2020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en-US" noProof="0" smtClean="0"/>
              <a:pPr/>
              <a:t>9/6/2020</a:t>
            </a:fld>
            <a:endParaRPr lang="en-US" noProof="0"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en-US" noProof="0" smtClean="0"/>
              <a:pPr/>
              <a:t>‹#›</a:t>
            </a:fld>
            <a:endParaRPr lang="en-US" noProof="0"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87" r:id="rId35"/>
    <p:sldLayoutId id="2147483655" r:id="rId3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ctrTitle"/>
          </p:nvPr>
        </p:nvSpPr>
        <p:spPr>
          <a:xfrm>
            <a:off x="461817" y="2445115"/>
            <a:ext cx="6238970" cy="1967770"/>
          </a:xfrm>
        </p:spPr>
        <p:txBody>
          <a:bodyPr>
            <a:normAutofit/>
          </a:bodyPr>
          <a:lstStyle/>
          <a:p>
            <a:r>
              <a:rPr lang="en-US" sz="5500" dirty="0"/>
              <a:t>Car accident</a:t>
            </a:r>
            <a:br>
              <a:rPr lang="en-US" sz="5500" dirty="0"/>
            </a:br>
            <a:r>
              <a:rPr lang="en-US" sz="5500" dirty="0"/>
              <a:t>Severity</a:t>
            </a:r>
            <a:endParaRPr lang="ru-RU" sz="5500" dirty="0"/>
          </a:p>
        </p:txBody>
      </p:sp>
      <p:sp>
        <p:nvSpPr>
          <p:cNvPr id="3" name="Subtitle 2">
            <a:extLst>
              <a:ext uri="{FF2B5EF4-FFF2-40B4-BE49-F238E27FC236}">
                <a16:creationId xmlns:a16="http://schemas.microsoft.com/office/drawing/2014/main" id="{612F902E-562E-4C59-9195-659D40C6A995}"/>
              </a:ext>
            </a:extLst>
          </p:cNvPr>
          <p:cNvSpPr>
            <a:spLocks noGrp="1"/>
          </p:cNvSpPr>
          <p:nvPr>
            <p:ph type="subTitle" idx="1"/>
          </p:nvPr>
        </p:nvSpPr>
        <p:spPr>
          <a:xfrm>
            <a:off x="461817" y="4626321"/>
            <a:ext cx="6238970" cy="505934"/>
          </a:xfrm>
        </p:spPr>
        <p:txBody>
          <a:bodyPr/>
          <a:lstStyle/>
          <a:p>
            <a:r>
              <a:rPr lang="en-US" dirty="0"/>
              <a:t>By Shengyu Wu</a:t>
            </a:r>
            <a:endParaRPr lang="ru-RU" dirty="0"/>
          </a:p>
        </p:txBody>
      </p:sp>
    </p:spTree>
    <p:extLst>
      <p:ext uri="{BB962C8B-B14F-4D97-AF65-F5344CB8AC3E}">
        <p14:creationId xmlns:p14="http://schemas.microsoft.com/office/powerpoint/2010/main" val="245749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226449-5773-463D-89ED-0FE39B2A3B28}"/>
              </a:ext>
            </a:extLst>
          </p:cNvPr>
          <p:cNvPicPr>
            <a:picLocks noGrp="1" noChangeAspect="1"/>
          </p:cNvPicPr>
          <p:nvPr>
            <p:ph sz="half" idx="1"/>
          </p:nvPr>
        </p:nvPicPr>
        <p:blipFill rotWithShape="1">
          <a:blip r:embed="rId2"/>
          <a:srcRect l="2859" t="14897"/>
          <a:stretch/>
        </p:blipFill>
        <p:spPr>
          <a:xfrm>
            <a:off x="2251770" y="1903224"/>
            <a:ext cx="7966126" cy="3051552"/>
          </a:xfrm>
        </p:spPr>
      </p:pic>
      <p:sp>
        <p:nvSpPr>
          <p:cNvPr id="3" name="Title 2">
            <a:extLst>
              <a:ext uri="{FF2B5EF4-FFF2-40B4-BE49-F238E27FC236}">
                <a16:creationId xmlns:a16="http://schemas.microsoft.com/office/drawing/2014/main" id="{D0BF2B60-B58A-4C7D-B128-DC21B3A28D68}"/>
              </a:ext>
            </a:extLst>
          </p:cNvPr>
          <p:cNvSpPr>
            <a:spLocks noGrp="1"/>
          </p:cNvSpPr>
          <p:nvPr>
            <p:ph type="title"/>
          </p:nvPr>
        </p:nvSpPr>
        <p:spPr/>
        <p:txBody>
          <a:bodyPr/>
          <a:lstStyle/>
          <a:p>
            <a:r>
              <a:rPr lang="en-CA" dirty="0"/>
              <a:t>Decision Tree</a:t>
            </a:r>
          </a:p>
        </p:txBody>
      </p:sp>
      <p:sp>
        <p:nvSpPr>
          <p:cNvPr id="4" name="Slide Number Placeholder 3">
            <a:extLst>
              <a:ext uri="{FF2B5EF4-FFF2-40B4-BE49-F238E27FC236}">
                <a16:creationId xmlns:a16="http://schemas.microsoft.com/office/drawing/2014/main" id="{988F3417-773E-45EC-9B59-2E873F61C8A4}"/>
              </a:ext>
            </a:extLst>
          </p:cNvPr>
          <p:cNvSpPr>
            <a:spLocks noGrp="1"/>
          </p:cNvSpPr>
          <p:nvPr>
            <p:ph type="sldNum" sz="quarter" idx="12"/>
          </p:nvPr>
        </p:nvSpPr>
        <p:spPr/>
        <p:txBody>
          <a:bodyPr/>
          <a:lstStyle/>
          <a:p>
            <a:fld id="{F470E458-E7C2-4395-B75D-476A174CEE45}" type="slidenum">
              <a:rPr lang="en-US" noProof="0" smtClean="0"/>
              <a:t>10</a:t>
            </a:fld>
            <a:endParaRPr lang="en-US" noProof="0" dirty="0"/>
          </a:p>
        </p:txBody>
      </p:sp>
    </p:spTree>
    <p:extLst>
      <p:ext uri="{BB962C8B-B14F-4D97-AF65-F5344CB8AC3E}">
        <p14:creationId xmlns:p14="http://schemas.microsoft.com/office/powerpoint/2010/main" val="1436560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006001-C949-4FF4-9FB6-00261237FFFD}"/>
              </a:ext>
            </a:extLst>
          </p:cNvPr>
          <p:cNvSpPr>
            <a:spLocks noGrp="1"/>
          </p:cNvSpPr>
          <p:nvPr>
            <p:ph type="title"/>
          </p:nvPr>
        </p:nvSpPr>
        <p:spPr/>
        <p:txBody>
          <a:bodyPr/>
          <a:lstStyle/>
          <a:p>
            <a:r>
              <a:rPr lang="en-US" dirty="0"/>
              <a:t>Results</a:t>
            </a:r>
            <a:endParaRPr lang="en-CA" dirty="0"/>
          </a:p>
        </p:txBody>
      </p:sp>
      <p:sp>
        <p:nvSpPr>
          <p:cNvPr id="4" name="Slide Number Placeholder 3">
            <a:extLst>
              <a:ext uri="{FF2B5EF4-FFF2-40B4-BE49-F238E27FC236}">
                <a16:creationId xmlns:a16="http://schemas.microsoft.com/office/drawing/2014/main" id="{B80B6B7E-38E3-447D-9C46-01472D9AA806}"/>
              </a:ext>
            </a:extLst>
          </p:cNvPr>
          <p:cNvSpPr>
            <a:spLocks noGrp="1"/>
          </p:cNvSpPr>
          <p:nvPr>
            <p:ph type="sldNum" sz="quarter" idx="12"/>
          </p:nvPr>
        </p:nvSpPr>
        <p:spPr/>
        <p:txBody>
          <a:bodyPr/>
          <a:lstStyle/>
          <a:p>
            <a:fld id="{F470E458-E7C2-4395-B75D-476A174CEE45}" type="slidenum">
              <a:rPr lang="en-US" noProof="0" smtClean="0"/>
              <a:t>11</a:t>
            </a:fld>
            <a:endParaRPr lang="en-US" noProof="0" dirty="0"/>
          </a:p>
        </p:txBody>
      </p:sp>
      <p:graphicFrame>
        <p:nvGraphicFramePr>
          <p:cNvPr id="8" name="Table 13">
            <a:extLst>
              <a:ext uri="{FF2B5EF4-FFF2-40B4-BE49-F238E27FC236}">
                <a16:creationId xmlns:a16="http://schemas.microsoft.com/office/drawing/2014/main" id="{6D11217F-D084-4153-BC53-390F681E409F}"/>
              </a:ext>
            </a:extLst>
          </p:cNvPr>
          <p:cNvGraphicFramePr>
            <a:graphicFrameLocks noGrp="1"/>
          </p:cNvGraphicFramePr>
          <p:nvPr>
            <p:extLst>
              <p:ext uri="{D42A27DB-BD31-4B8C-83A1-F6EECF244321}">
                <p14:modId xmlns:p14="http://schemas.microsoft.com/office/powerpoint/2010/main" val="3748538866"/>
              </p:ext>
            </p:extLst>
          </p:nvPr>
        </p:nvGraphicFramePr>
        <p:xfrm>
          <a:off x="2229775" y="2211452"/>
          <a:ext cx="7732449" cy="2435095"/>
        </p:xfrm>
        <a:graphic>
          <a:graphicData uri="http://schemas.openxmlformats.org/drawingml/2006/table">
            <a:tbl>
              <a:tblPr firstRow="1" bandRow="1">
                <a:tableStyleId>{5C22544A-7EE6-4342-B048-85BDC9FD1C3A}</a:tableStyleId>
              </a:tblPr>
              <a:tblGrid>
                <a:gridCol w="2577483">
                  <a:extLst>
                    <a:ext uri="{9D8B030D-6E8A-4147-A177-3AD203B41FA5}">
                      <a16:colId xmlns:a16="http://schemas.microsoft.com/office/drawing/2014/main" val="4231780405"/>
                    </a:ext>
                  </a:extLst>
                </a:gridCol>
                <a:gridCol w="2577483">
                  <a:extLst>
                    <a:ext uri="{9D8B030D-6E8A-4147-A177-3AD203B41FA5}">
                      <a16:colId xmlns:a16="http://schemas.microsoft.com/office/drawing/2014/main" val="3903320553"/>
                    </a:ext>
                  </a:extLst>
                </a:gridCol>
                <a:gridCol w="2577483">
                  <a:extLst>
                    <a:ext uri="{9D8B030D-6E8A-4147-A177-3AD203B41FA5}">
                      <a16:colId xmlns:a16="http://schemas.microsoft.com/office/drawing/2014/main" val="3629156041"/>
                    </a:ext>
                  </a:extLst>
                </a:gridCol>
              </a:tblGrid>
              <a:tr h="567414">
                <a:tc>
                  <a:txBody>
                    <a:bodyPr/>
                    <a:lstStyle/>
                    <a:p>
                      <a:pPr algn="ctr" fontAlgn="ctr"/>
                      <a:r>
                        <a:rPr lang="en-CA" b="1" dirty="0">
                          <a:effectLst/>
                        </a:rPr>
                        <a:t>Algorithm</a:t>
                      </a:r>
                    </a:p>
                  </a:txBody>
                  <a:tcPr anchor="ctr"/>
                </a:tc>
                <a:tc>
                  <a:txBody>
                    <a:bodyPr/>
                    <a:lstStyle/>
                    <a:p>
                      <a:pPr algn="ctr"/>
                      <a:r>
                        <a:rPr lang="en-CA" sz="1800" b="1" i="0" kern="1200" dirty="0">
                          <a:solidFill>
                            <a:schemeClr val="lt1"/>
                          </a:solidFill>
                          <a:effectLst/>
                          <a:latin typeface="+mn-lt"/>
                          <a:ea typeface="+mn-ea"/>
                          <a:cs typeface="+mn-cs"/>
                        </a:rPr>
                        <a:t>Jaccard</a:t>
                      </a:r>
                      <a:endParaRPr lang="en-CA" dirty="0"/>
                    </a:p>
                  </a:txBody>
                  <a:tcPr anchor="ctr"/>
                </a:tc>
                <a:tc>
                  <a:txBody>
                    <a:bodyPr/>
                    <a:lstStyle/>
                    <a:p>
                      <a:pPr algn="ctr"/>
                      <a:r>
                        <a:rPr lang="en-CA" sz="1800" b="1" i="0" kern="1200" dirty="0">
                          <a:solidFill>
                            <a:schemeClr val="lt1"/>
                          </a:solidFill>
                          <a:effectLst/>
                          <a:latin typeface="+mn-lt"/>
                          <a:ea typeface="+mn-ea"/>
                          <a:cs typeface="+mn-cs"/>
                        </a:rPr>
                        <a:t>F1-Score</a:t>
                      </a:r>
                      <a:endParaRPr lang="en-CA" dirty="0"/>
                    </a:p>
                  </a:txBody>
                  <a:tcPr anchor="ctr"/>
                </a:tc>
                <a:extLst>
                  <a:ext uri="{0D108BD9-81ED-4DB2-BD59-A6C34878D82A}">
                    <a16:rowId xmlns:a16="http://schemas.microsoft.com/office/drawing/2014/main" val="2491290174"/>
                  </a:ext>
                </a:extLst>
              </a:tr>
              <a:tr h="732853">
                <a:tc>
                  <a:txBody>
                    <a:bodyPr/>
                    <a:lstStyle/>
                    <a:p>
                      <a:pPr algn="ctr"/>
                      <a:r>
                        <a:rPr lang="en-CA" sz="1800" b="0" i="0" kern="1200" dirty="0">
                          <a:solidFill>
                            <a:schemeClr val="dk1"/>
                          </a:solidFill>
                          <a:effectLst/>
                          <a:latin typeface="+mn-lt"/>
                          <a:ea typeface="+mn-ea"/>
                          <a:cs typeface="+mn-cs"/>
                        </a:rPr>
                        <a:t>Logistic Regression</a:t>
                      </a:r>
                      <a:endParaRPr lang="en-CA" dirty="0"/>
                    </a:p>
                  </a:txBody>
                  <a:tcPr anchor="ctr"/>
                </a:tc>
                <a:tc>
                  <a:txBody>
                    <a:bodyPr/>
                    <a:lstStyle/>
                    <a:p>
                      <a:pPr algn="ctr"/>
                      <a:r>
                        <a:rPr lang="en-CA" sz="1800" b="0" i="0" kern="1200" dirty="0">
                          <a:solidFill>
                            <a:schemeClr val="dk1"/>
                          </a:solidFill>
                          <a:effectLst/>
                          <a:latin typeface="+mn-lt"/>
                          <a:ea typeface="+mn-ea"/>
                          <a:cs typeface="+mn-cs"/>
                        </a:rPr>
                        <a:t>0.7520</a:t>
                      </a:r>
                      <a:endParaRPr lang="en-CA" dirty="0"/>
                    </a:p>
                  </a:txBody>
                  <a:tcPr anchor="ctr"/>
                </a:tc>
                <a:tc>
                  <a:txBody>
                    <a:bodyPr/>
                    <a:lstStyle/>
                    <a:p>
                      <a:pPr algn="ctr"/>
                      <a:r>
                        <a:rPr lang="en-CA" sz="1800" b="0" i="0" kern="1200" dirty="0">
                          <a:solidFill>
                            <a:schemeClr val="dk1"/>
                          </a:solidFill>
                          <a:effectLst/>
                          <a:latin typeface="+mn-lt"/>
                          <a:ea typeface="+mn-ea"/>
                          <a:cs typeface="+mn-cs"/>
                        </a:rPr>
                        <a:t>[0.8490, 0.3062]</a:t>
                      </a:r>
                      <a:endParaRPr lang="en-CA" dirty="0"/>
                    </a:p>
                  </a:txBody>
                  <a:tcPr anchor="ctr"/>
                </a:tc>
                <a:extLst>
                  <a:ext uri="{0D108BD9-81ED-4DB2-BD59-A6C34878D82A}">
                    <a16:rowId xmlns:a16="http://schemas.microsoft.com/office/drawing/2014/main" val="1817614631"/>
                  </a:ext>
                </a:extLst>
              </a:tr>
              <a:tr h="567414">
                <a:tc>
                  <a:txBody>
                    <a:bodyPr/>
                    <a:lstStyle/>
                    <a:p>
                      <a:pPr algn="ctr" fontAlgn="ctr"/>
                      <a:r>
                        <a:rPr lang="en-CA" dirty="0">
                          <a:effectLst/>
                        </a:rPr>
                        <a:t>KNN</a:t>
                      </a:r>
                    </a:p>
                  </a:txBody>
                  <a:tcPr anchor="ctr"/>
                </a:tc>
                <a:tc>
                  <a:txBody>
                    <a:bodyPr/>
                    <a:lstStyle/>
                    <a:p>
                      <a:pPr algn="ctr"/>
                      <a:r>
                        <a:rPr lang="en-CA" sz="1800" b="0" i="0" kern="1200" dirty="0">
                          <a:solidFill>
                            <a:schemeClr val="dk1"/>
                          </a:solidFill>
                          <a:effectLst/>
                          <a:latin typeface="+mn-lt"/>
                          <a:ea typeface="+mn-ea"/>
                          <a:cs typeface="+mn-cs"/>
                        </a:rPr>
                        <a:t>0.7389</a:t>
                      </a:r>
                      <a:endParaRPr lang="en-CA" dirty="0"/>
                    </a:p>
                  </a:txBody>
                  <a:tcPr anchor="ctr"/>
                </a:tc>
                <a:tc>
                  <a:txBody>
                    <a:bodyPr/>
                    <a:lstStyle/>
                    <a:p>
                      <a:pPr algn="ctr"/>
                      <a:r>
                        <a:rPr lang="en-CA" sz="1800" b="0" i="0" kern="1200" dirty="0">
                          <a:solidFill>
                            <a:schemeClr val="dk1"/>
                          </a:solidFill>
                          <a:effectLst/>
                          <a:latin typeface="+mn-lt"/>
                          <a:ea typeface="+mn-ea"/>
                          <a:cs typeface="+mn-cs"/>
                        </a:rPr>
                        <a:t>[0.8261, 0.4758]</a:t>
                      </a:r>
                      <a:endParaRPr lang="en-CA" dirty="0"/>
                    </a:p>
                  </a:txBody>
                  <a:tcPr anchor="ctr"/>
                </a:tc>
                <a:extLst>
                  <a:ext uri="{0D108BD9-81ED-4DB2-BD59-A6C34878D82A}">
                    <a16:rowId xmlns:a16="http://schemas.microsoft.com/office/drawing/2014/main" val="378437427"/>
                  </a:ext>
                </a:extLst>
              </a:tr>
              <a:tr h="567414">
                <a:tc>
                  <a:txBody>
                    <a:bodyPr/>
                    <a:lstStyle/>
                    <a:p>
                      <a:pPr algn="ctr"/>
                      <a:r>
                        <a:rPr lang="en-CA" sz="1800" b="0" i="0" kern="1200" dirty="0">
                          <a:solidFill>
                            <a:schemeClr val="dk1"/>
                          </a:solidFill>
                          <a:effectLst/>
                          <a:latin typeface="+mn-lt"/>
                          <a:ea typeface="+mn-ea"/>
                          <a:cs typeface="+mn-cs"/>
                        </a:rPr>
                        <a:t>Decision Tree</a:t>
                      </a:r>
                      <a:endParaRPr lang="en-CA" dirty="0"/>
                    </a:p>
                  </a:txBody>
                  <a:tcPr anchor="ctr"/>
                </a:tc>
                <a:tc>
                  <a:txBody>
                    <a:bodyPr/>
                    <a:lstStyle/>
                    <a:p>
                      <a:pPr algn="ctr"/>
                      <a:r>
                        <a:rPr lang="en-CA" sz="1800" b="0" i="0" kern="1200" dirty="0">
                          <a:solidFill>
                            <a:schemeClr val="dk1"/>
                          </a:solidFill>
                          <a:effectLst/>
                          <a:latin typeface="+mn-lt"/>
                          <a:ea typeface="+mn-ea"/>
                          <a:cs typeface="+mn-cs"/>
                        </a:rPr>
                        <a:t>0.7520</a:t>
                      </a:r>
                      <a:endParaRPr lang="en-CA"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b="0" i="0" kern="1200" dirty="0">
                          <a:solidFill>
                            <a:schemeClr val="dk1"/>
                          </a:solidFill>
                          <a:effectLst/>
                          <a:latin typeface="+mn-lt"/>
                          <a:ea typeface="+mn-ea"/>
                          <a:cs typeface="+mn-cs"/>
                        </a:rPr>
                        <a:t>[0.8490, 0.3062]</a:t>
                      </a:r>
                      <a:endParaRPr lang="en-CA" dirty="0"/>
                    </a:p>
                  </a:txBody>
                  <a:tcPr anchor="ctr"/>
                </a:tc>
                <a:extLst>
                  <a:ext uri="{0D108BD9-81ED-4DB2-BD59-A6C34878D82A}">
                    <a16:rowId xmlns:a16="http://schemas.microsoft.com/office/drawing/2014/main" val="3211873719"/>
                  </a:ext>
                </a:extLst>
              </a:tr>
            </a:tbl>
          </a:graphicData>
        </a:graphic>
      </p:graphicFrame>
    </p:spTree>
    <p:extLst>
      <p:ext uri="{BB962C8B-B14F-4D97-AF65-F5344CB8AC3E}">
        <p14:creationId xmlns:p14="http://schemas.microsoft.com/office/powerpoint/2010/main" val="3793283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64C-DCD9-4842-AC70-1334BEF5749C}"/>
              </a:ext>
            </a:extLst>
          </p:cNvPr>
          <p:cNvSpPr>
            <a:spLocks noGrp="1"/>
          </p:cNvSpPr>
          <p:nvPr>
            <p:ph type="title"/>
          </p:nvPr>
        </p:nvSpPr>
        <p:spPr/>
        <p:txBody>
          <a:bodyPr/>
          <a:lstStyle/>
          <a:p>
            <a:r>
              <a:rPr lang="en-CA" dirty="0"/>
              <a:t>Discussion</a:t>
            </a:r>
            <a:endParaRPr lang="en-US" dirty="0"/>
          </a:p>
        </p:txBody>
      </p:sp>
      <p:sp>
        <p:nvSpPr>
          <p:cNvPr id="4" name="Slide Number Placeholder 3">
            <a:extLst>
              <a:ext uri="{FF2B5EF4-FFF2-40B4-BE49-F238E27FC236}">
                <a16:creationId xmlns:a16="http://schemas.microsoft.com/office/drawing/2014/main" id="{D339EBD6-39BC-4CB1-B4BC-1F2F68882A86}"/>
              </a:ext>
            </a:extLst>
          </p:cNvPr>
          <p:cNvSpPr>
            <a:spLocks noGrp="1"/>
          </p:cNvSpPr>
          <p:nvPr>
            <p:ph type="sldNum" sz="quarter" idx="12"/>
          </p:nvPr>
        </p:nvSpPr>
        <p:spPr/>
        <p:txBody>
          <a:bodyPr/>
          <a:lstStyle/>
          <a:p>
            <a:fld id="{F470E458-E7C2-4395-B75D-476A174CEE45}" type="slidenum">
              <a:rPr lang="en-US" smtClean="0"/>
              <a:t>12</a:t>
            </a:fld>
            <a:endParaRPr lang="en-US" dirty="0"/>
          </a:p>
        </p:txBody>
      </p:sp>
      <p:sp>
        <p:nvSpPr>
          <p:cNvPr id="15" name="TextBox 14">
            <a:extLst>
              <a:ext uri="{FF2B5EF4-FFF2-40B4-BE49-F238E27FC236}">
                <a16:creationId xmlns:a16="http://schemas.microsoft.com/office/drawing/2014/main" id="{45BE41A6-D2FF-49B2-B47C-258BD54A3F5F}"/>
              </a:ext>
            </a:extLst>
          </p:cNvPr>
          <p:cNvSpPr txBox="1"/>
          <p:nvPr/>
        </p:nvSpPr>
        <p:spPr>
          <a:xfrm>
            <a:off x="5668392" y="2437797"/>
            <a:ext cx="5840239" cy="2308324"/>
          </a:xfrm>
          <a:prstGeom prst="rect">
            <a:avLst/>
          </a:prstGeom>
          <a:noFill/>
        </p:spPr>
        <p:txBody>
          <a:bodyPr wrap="square">
            <a:spAutoFit/>
          </a:bodyPr>
          <a:lstStyle/>
          <a:p>
            <a:pPr algn="l"/>
            <a:r>
              <a:rPr lang="en-CA" dirty="0"/>
              <a:t>Based on the result, it can be considered that if we incorporate with more factors, the accuracy might be higher. In addition, we observed that there are two types of severity, one of them was property damage and another was injury. Since the data was unbalance between these two types, the result would be different after we balance the dataset or predicting severity based only on accidents that cause injury. </a:t>
            </a:r>
          </a:p>
        </p:txBody>
      </p:sp>
    </p:spTree>
    <p:extLst>
      <p:ext uri="{BB962C8B-B14F-4D97-AF65-F5344CB8AC3E}">
        <p14:creationId xmlns:p14="http://schemas.microsoft.com/office/powerpoint/2010/main" val="1117104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0FEF-88FC-4472-B789-965966804434}"/>
              </a:ext>
            </a:extLst>
          </p:cNvPr>
          <p:cNvSpPr>
            <a:spLocks noGrp="1"/>
          </p:cNvSpPr>
          <p:nvPr>
            <p:ph type="title"/>
          </p:nvPr>
        </p:nvSpPr>
        <p:spPr/>
        <p:txBody>
          <a:bodyPr/>
          <a:lstStyle/>
          <a:p>
            <a:r>
              <a:rPr lang="en-CA" dirty="0"/>
              <a:t>Conclusion</a:t>
            </a:r>
          </a:p>
        </p:txBody>
      </p:sp>
      <p:sp>
        <p:nvSpPr>
          <p:cNvPr id="3" name="Subtitle 2">
            <a:extLst>
              <a:ext uri="{FF2B5EF4-FFF2-40B4-BE49-F238E27FC236}">
                <a16:creationId xmlns:a16="http://schemas.microsoft.com/office/drawing/2014/main" id="{75F35144-5C87-4657-B1AB-4EEE7D363969}"/>
              </a:ext>
            </a:extLst>
          </p:cNvPr>
          <p:cNvSpPr>
            <a:spLocks noGrp="1"/>
          </p:cNvSpPr>
          <p:nvPr>
            <p:ph type="subTitle" idx="15"/>
          </p:nvPr>
        </p:nvSpPr>
        <p:spPr>
          <a:xfrm>
            <a:off x="838200" y="1632331"/>
            <a:ext cx="10515600" cy="4377851"/>
          </a:xfrm>
        </p:spPr>
        <p:txBody>
          <a:bodyPr/>
          <a:lstStyle/>
          <a:p>
            <a:pPr algn="l"/>
            <a:r>
              <a:rPr lang="en-CA" dirty="0"/>
              <a:t>In this study, we found that more than half of car accidents happen on dry road during clear weather days under daylight, which was the most common condition in daily life. Other than that, more than 15 percent of accidents happen in rainy days on wet and dark street with lights on. Explanatory data analysis has done to give insight into the relationship between the features and the severity of the accidents. For improving the accuracy of this machine learning process, we could collect more data on speeding and add more features that should be relevant to the accidents such as age of driver, years of driving license and so on.</a:t>
            </a:r>
          </a:p>
        </p:txBody>
      </p:sp>
    </p:spTree>
    <p:extLst>
      <p:ext uri="{BB962C8B-B14F-4D97-AF65-F5344CB8AC3E}">
        <p14:creationId xmlns:p14="http://schemas.microsoft.com/office/powerpoint/2010/main" val="3163994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C51C-7BBF-4B92-A610-4EB86DB947C1}"/>
              </a:ext>
            </a:extLst>
          </p:cNvPr>
          <p:cNvSpPr>
            <a:spLocks noGrp="1"/>
          </p:cNvSpPr>
          <p:nvPr>
            <p:ph type="title"/>
          </p:nvPr>
        </p:nvSpPr>
        <p:spPr/>
        <p:txBody>
          <a:bodyPr/>
          <a:lstStyle/>
          <a:p>
            <a:r>
              <a:rPr lang="en-US" dirty="0"/>
              <a:t>Thank You</a:t>
            </a:r>
          </a:p>
        </p:txBody>
      </p:sp>
      <p:sp>
        <p:nvSpPr>
          <p:cNvPr id="3" name="Slide Number Placeholder 2">
            <a:extLst>
              <a:ext uri="{FF2B5EF4-FFF2-40B4-BE49-F238E27FC236}">
                <a16:creationId xmlns:a16="http://schemas.microsoft.com/office/drawing/2014/main" id="{9888199C-D9BD-40C2-9DB3-4653E8723F2C}"/>
              </a:ext>
            </a:extLst>
          </p:cNvPr>
          <p:cNvSpPr>
            <a:spLocks noGrp="1"/>
          </p:cNvSpPr>
          <p:nvPr>
            <p:ph type="sldNum" sz="quarter" idx="12"/>
          </p:nvPr>
        </p:nvSpPr>
        <p:spPr/>
        <p:txBody>
          <a:bodyPr/>
          <a:lstStyle/>
          <a:p>
            <a:fld id="{F470E458-E7C2-4395-B75D-476A174CEE45}" type="slidenum">
              <a:rPr lang="en-US" smtClean="0"/>
              <a:t>14</a:t>
            </a:fld>
            <a:endParaRPr lang="en-US" dirty="0"/>
          </a:p>
        </p:txBody>
      </p:sp>
    </p:spTree>
    <p:extLst>
      <p:ext uri="{BB962C8B-B14F-4D97-AF65-F5344CB8AC3E}">
        <p14:creationId xmlns:p14="http://schemas.microsoft.com/office/powerpoint/2010/main" val="51376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81B0-2191-45BC-9905-2E1C78EB939C}"/>
              </a:ext>
            </a:extLst>
          </p:cNvPr>
          <p:cNvSpPr>
            <a:spLocks noGrp="1"/>
          </p:cNvSpPr>
          <p:nvPr>
            <p:ph type="title"/>
          </p:nvPr>
        </p:nvSpPr>
        <p:spPr/>
        <p:txBody>
          <a:bodyPr/>
          <a:lstStyle/>
          <a:p>
            <a:r>
              <a:rPr lang="en-US" altLang="zh-CN" dirty="0"/>
              <a:t>Introduction</a:t>
            </a:r>
            <a:endParaRPr lang="en-US" dirty="0"/>
          </a:p>
        </p:txBody>
      </p:sp>
      <p:sp>
        <p:nvSpPr>
          <p:cNvPr id="8" name="Subtitle 7">
            <a:extLst>
              <a:ext uri="{FF2B5EF4-FFF2-40B4-BE49-F238E27FC236}">
                <a16:creationId xmlns:a16="http://schemas.microsoft.com/office/drawing/2014/main" id="{FF3B8616-1339-49B7-9484-5BA1C898AEAA}"/>
              </a:ext>
            </a:extLst>
          </p:cNvPr>
          <p:cNvSpPr>
            <a:spLocks noGrp="1"/>
          </p:cNvSpPr>
          <p:nvPr>
            <p:ph type="subTitle" idx="15"/>
          </p:nvPr>
        </p:nvSpPr>
        <p:spPr>
          <a:xfrm>
            <a:off x="838200" y="1632331"/>
            <a:ext cx="10515600" cy="3942845"/>
          </a:xfrm>
        </p:spPr>
        <p:txBody>
          <a:bodyPr>
            <a:normAutofit/>
          </a:bodyPr>
          <a:lstStyle/>
          <a:p>
            <a:pPr algn="l"/>
            <a:r>
              <a:rPr lang="en-CA" dirty="0"/>
              <a:t>Car accidents have a significant impact on individuals, their families and the nation. About 4.4 million people in US were injured seriously enough to require medical attention in crashes last year. Therefore, if there was an algorithm that can predict severity of car accidents, it could be efficient and faster for police to arrive the accident scene and give right help.</a:t>
            </a:r>
          </a:p>
          <a:p>
            <a:pPr algn="l"/>
            <a:r>
              <a:rPr lang="en-CA" dirty="0"/>
              <a:t>This project is attempting to classify varies factors that will cause the accidents and predict the level of severity by leveraging data collected from different kinds of car accidents.</a:t>
            </a:r>
          </a:p>
        </p:txBody>
      </p:sp>
    </p:spTree>
    <p:extLst>
      <p:ext uri="{BB962C8B-B14F-4D97-AF65-F5344CB8AC3E}">
        <p14:creationId xmlns:p14="http://schemas.microsoft.com/office/powerpoint/2010/main" val="3161911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p:txBody>
          <a:bodyPr/>
          <a:lstStyle/>
          <a:p>
            <a:r>
              <a:rPr lang="en-US" dirty="0"/>
              <a:t>Data Cleaning</a:t>
            </a:r>
          </a:p>
        </p:txBody>
      </p:sp>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r>
              <a:rPr lang="en-US" dirty="0"/>
              <a:t>0</a:t>
            </a:r>
            <a:fld id="{F470E458-E7C2-4395-B75D-476A174CEE45}" type="slidenum">
              <a:rPr lang="en-US" smtClean="0"/>
              <a:t>3</a:t>
            </a:fld>
            <a:endParaRPr lang="en-US" dirty="0"/>
          </a:p>
        </p:txBody>
      </p:sp>
      <p:sp>
        <p:nvSpPr>
          <p:cNvPr id="25" name="Content Placeholder 24">
            <a:extLst>
              <a:ext uri="{FF2B5EF4-FFF2-40B4-BE49-F238E27FC236}">
                <a16:creationId xmlns:a16="http://schemas.microsoft.com/office/drawing/2014/main" id="{FCFCF7A3-2BFB-42CA-B0D4-5EFD65488CCA}"/>
              </a:ext>
            </a:extLst>
          </p:cNvPr>
          <p:cNvSpPr>
            <a:spLocks noGrp="1"/>
          </p:cNvSpPr>
          <p:nvPr>
            <p:ph sz="half" idx="1"/>
          </p:nvPr>
        </p:nvSpPr>
        <p:spPr>
          <a:xfrm>
            <a:off x="943519" y="2130552"/>
            <a:ext cx="10571439" cy="3227832"/>
          </a:xfrm>
        </p:spPr>
        <p:txBody>
          <a:bodyPr>
            <a:normAutofit/>
          </a:bodyPr>
          <a:lstStyle/>
          <a:p>
            <a:r>
              <a:rPr lang="en-CA" sz="2000" dirty="0"/>
              <a:t>Drop unimportant dataset, then the columns we left are</a:t>
            </a:r>
            <a:r>
              <a:rPr lang="zh-CN" altLang="en-US" sz="2000" dirty="0"/>
              <a:t>：</a:t>
            </a:r>
            <a:endParaRPr lang="en-CA" altLang="zh-CN" sz="2000" dirty="0"/>
          </a:p>
          <a:p>
            <a:endParaRPr lang="en-CA" altLang="zh-CN" sz="1800" dirty="0"/>
          </a:p>
          <a:p>
            <a:pPr algn="ctr"/>
            <a:r>
              <a:rPr lang="en-CA" sz="1800" dirty="0"/>
              <a:t> 'SEVERITYCODE', 'X', 'Y', 'LOCATION’,</a:t>
            </a:r>
          </a:p>
          <a:p>
            <a:pPr algn="ctr"/>
            <a:r>
              <a:rPr lang="en-CA" sz="1800" dirty="0"/>
              <a:t>'COLLISIONTYPE’, 'PERSONCOUNT’, </a:t>
            </a:r>
          </a:p>
          <a:p>
            <a:pPr algn="ctr"/>
            <a:r>
              <a:rPr lang="en-CA" sz="1800" dirty="0"/>
              <a:t>'VEHCOUNT', 'JUNCTIONTYPE’, </a:t>
            </a:r>
          </a:p>
          <a:p>
            <a:pPr algn="ctr"/>
            <a:r>
              <a:rPr lang="en-CA" sz="1800" dirty="0"/>
              <a:t>'INATTENTIONIND', 'WEATHER’, </a:t>
            </a:r>
          </a:p>
          <a:p>
            <a:pPr algn="ctr"/>
            <a:r>
              <a:rPr lang="en-CA" sz="1800" dirty="0"/>
              <a:t>'ROADCOND’, 'LIGHTCOND', 'SPEEDING'</a:t>
            </a:r>
          </a:p>
        </p:txBody>
      </p:sp>
    </p:spTree>
    <p:extLst>
      <p:ext uri="{BB962C8B-B14F-4D97-AF65-F5344CB8AC3E}">
        <p14:creationId xmlns:p14="http://schemas.microsoft.com/office/powerpoint/2010/main" val="1121013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9A60-77F1-4166-A713-A3E6884405D3}"/>
              </a:ext>
            </a:extLst>
          </p:cNvPr>
          <p:cNvSpPr>
            <a:spLocks noGrp="1"/>
          </p:cNvSpPr>
          <p:nvPr>
            <p:ph type="title"/>
          </p:nvPr>
        </p:nvSpPr>
        <p:spPr/>
        <p:txBody>
          <a:bodyPr/>
          <a:lstStyle/>
          <a:p>
            <a:r>
              <a:rPr lang="en-CA" dirty="0"/>
              <a:t>Methodology</a:t>
            </a:r>
          </a:p>
        </p:txBody>
      </p:sp>
      <p:sp>
        <p:nvSpPr>
          <p:cNvPr id="3" name="Content Placeholder 2">
            <a:extLst>
              <a:ext uri="{FF2B5EF4-FFF2-40B4-BE49-F238E27FC236}">
                <a16:creationId xmlns:a16="http://schemas.microsoft.com/office/drawing/2014/main" id="{842FECBC-B4C7-489D-A855-A221E3AA799F}"/>
              </a:ext>
            </a:extLst>
          </p:cNvPr>
          <p:cNvSpPr>
            <a:spLocks noGrp="1"/>
          </p:cNvSpPr>
          <p:nvPr>
            <p:ph sz="half" idx="1"/>
          </p:nvPr>
        </p:nvSpPr>
        <p:spPr>
          <a:xfrm>
            <a:off x="838200" y="2998971"/>
            <a:ext cx="3312000" cy="3446218"/>
          </a:xfrm>
        </p:spPr>
        <p:txBody>
          <a:bodyPr>
            <a:normAutofit lnSpcReduction="10000"/>
          </a:bodyPr>
          <a:lstStyle/>
          <a:p>
            <a:r>
              <a:rPr lang="en-CA" dirty="0"/>
              <a:t>Clear                       111135</a:t>
            </a:r>
          </a:p>
          <a:p>
            <a:r>
              <a:rPr lang="en-CA" dirty="0"/>
              <a:t>Raining                      33145</a:t>
            </a:r>
          </a:p>
          <a:p>
            <a:r>
              <a:rPr lang="en-CA" dirty="0"/>
              <a:t>Overcast                     27714</a:t>
            </a:r>
          </a:p>
          <a:p>
            <a:r>
              <a:rPr lang="en-CA" dirty="0"/>
              <a:t>Unknown                      20172</a:t>
            </a:r>
          </a:p>
          <a:p>
            <a:r>
              <a:rPr lang="en-CA" dirty="0"/>
              <a:t>Snowing                        907</a:t>
            </a:r>
          </a:p>
          <a:p>
            <a:r>
              <a:rPr lang="en-CA" dirty="0"/>
              <a:t>Other                          832</a:t>
            </a:r>
          </a:p>
          <a:p>
            <a:r>
              <a:rPr lang="en-CA" dirty="0"/>
              <a:t>Fog/Smog/Smoke                 569</a:t>
            </a:r>
          </a:p>
          <a:p>
            <a:r>
              <a:rPr lang="en-CA" dirty="0"/>
              <a:t>Sleet/Hail/Freezing Rain       113</a:t>
            </a:r>
          </a:p>
          <a:p>
            <a:r>
              <a:rPr lang="en-CA" dirty="0"/>
              <a:t>Blowing Sand/Dirt               56</a:t>
            </a:r>
          </a:p>
          <a:p>
            <a:r>
              <a:rPr lang="en-CA" dirty="0"/>
              <a:t>Severe Crosswind                25</a:t>
            </a:r>
          </a:p>
          <a:p>
            <a:r>
              <a:rPr lang="en-CA" dirty="0"/>
              <a:t>Partly Cloudy                    5</a:t>
            </a:r>
          </a:p>
        </p:txBody>
      </p:sp>
      <p:sp>
        <p:nvSpPr>
          <p:cNvPr id="4" name="Content Placeholder 3">
            <a:extLst>
              <a:ext uri="{FF2B5EF4-FFF2-40B4-BE49-F238E27FC236}">
                <a16:creationId xmlns:a16="http://schemas.microsoft.com/office/drawing/2014/main" id="{0117FCE5-298A-4A26-A93E-53F23B7C7743}"/>
              </a:ext>
            </a:extLst>
          </p:cNvPr>
          <p:cNvSpPr>
            <a:spLocks noGrp="1"/>
          </p:cNvSpPr>
          <p:nvPr>
            <p:ph sz="half" idx="2"/>
          </p:nvPr>
        </p:nvSpPr>
        <p:spPr>
          <a:xfrm>
            <a:off x="4540584" y="2998970"/>
            <a:ext cx="3312000" cy="2977030"/>
          </a:xfrm>
        </p:spPr>
        <p:txBody>
          <a:bodyPr>
            <a:normAutofit/>
          </a:bodyPr>
          <a:lstStyle/>
          <a:p>
            <a:r>
              <a:rPr lang="en-CA" dirty="0"/>
              <a:t>Daylight                    116137</a:t>
            </a:r>
          </a:p>
          <a:p>
            <a:r>
              <a:rPr lang="en-CA" dirty="0"/>
              <a:t>Dark - Street Lights On      48507</a:t>
            </a:r>
          </a:p>
          <a:p>
            <a:r>
              <a:rPr lang="en-CA" dirty="0"/>
              <a:t>Unknown                      18643</a:t>
            </a:r>
          </a:p>
          <a:p>
            <a:r>
              <a:rPr lang="en-CA" dirty="0"/>
              <a:t>Dusk                          5902</a:t>
            </a:r>
          </a:p>
          <a:p>
            <a:r>
              <a:rPr lang="en-CA" dirty="0"/>
              <a:t>Dawn                          2502</a:t>
            </a:r>
          </a:p>
          <a:p>
            <a:r>
              <a:rPr lang="en-CA" dirty="0"/>
              <a:t>Dark - No Street Lights       1537</a:t>
            </a:r>
          </a:p>
          <a:p>
            <a:r>
              <a:rPr lang="en-CA" dirty="0"/>
              <a:t>Dark - Street Lights Off      1199</a:t>
            </a:r>
          </a:p>
          <a:p>
            <a:r>
              <a:rPr lang="en-CA" dirty="0"/>
              <a:t>Other                          235</a:t>
            </a:r>
          </a:p>
          <a:p>
            <a:r>
              <a:rPr lang="en-CA" dirty="0"/>
              <a:t>Dark - Unknown Lighting         11</a:t>
            </a:r>
          </a:p>
        </p:txBody>
      </p:sp>
      <p:sp>
        <p:nvSpPr>
          <p:cNvPr id="5" name="Slide Number Placeholder 4">
            <a:extLst>
              <a:ext uri="{FF2B5EF4-FFF2-40B4-BE49-F238E27FC236}">
                <a16:creationId xmlns:a16="http://schemas.microsoft.com/office/drawing/2014/main" id="{1DE121D9-190C-4CEA-9621-CB6191868C1A}"/>
              </a:ext>
            </a:extLst>
          </p:cNvPr>
          <p:cNvSpPr>
            <a:spLocks noGrp="1"/>
          </p:cNvSpPr>
          <p:nvPr>
            <p:ph type="sldNum" sz="quarter" idx="12"/>
          </p:nvPr>
        </p:nvSpPr>
        <p:spPr/>
        <p:txBody>
          <a:bodyPr/>
          <a:lstStyle/>
          <a:p>
            <a:fld id="{F470E458-E7C2-4395-B75D-476A174CEE45}" type="slidenum">
              <a:rPr lang="en-US" noProof="0" smtClean="0"/>
              <a:t>4</a:t>
            </a:fld>
            <a:endParaRPr lang="en-US" noProof="0" dirty="0"/>
          </a:p>
        </p:txBody>
      </p:sp>
      <p:sp>
        <p:nvSpPr>
          <p:cNvPr id="6" name="Subtitle 5">
            <a:extLst>
              <a:ext uri="{FF2B5EF4-FFF2-40B4-BE49-F238E27FC236}">
                <a16:creationId xmlns:a16="http://schemas.microsoft.com/office/drawing/2014/main" id="{01AE0E7B-9864-496A-A76B-D70703A09FC6}"/>
              </a:ext>
            </a:extLst>
          </p:cNvPr>
          <p:cNvSpPr>
            <a:spLocks noGrp="1"/>
          </p:cNvSpPr>
          <p:nvPr>
            <p:ph type="subTitle" idx="15"/>
          </p:nvPr>
        </p:nvSpPr>
        <p:spPr/>
        <p:txBody>
          <a:bodyPr/>
          <a:lstStyle/>
          <a:p>
            <a:r>
              <a:rPr lang="en-CA" dirty="0"/>
              <a:t>Illustrate proportional data under different conditions</a:t>
            </a:r>
          </a:p>
        </p:txBody>
      </p:sp>
      <p:sp>
        <p:nvSpPr>
          <p:cNvPr id="7" name="Text Placeholder 6">
            <a:extLst>
              <a:ext uri="{FF2B5EF4-FFF2-40B4-BE49-F238E27FC236}">
                <a16:creationId xmlns:a16="http://schemas.microsoft.com/office/drawing/2014/main" id="{39E6B14A-113C-45FC-89DC-A99723EAF298}"/>
              </a:ext>
            </a:extLst>
          </p:cNvPr>
          <p:cNvSpPr>
            <a:spLocks noGrp="1"/>
          </p:cNvSpPr>
          <p:nvPr>
            <p:ph type="body" sz="quarter" idx="49"/>
          </p:nvPr>
        </p:nvSpPr>
        <p:spPr>
          <a:xfrm>
            <a:off x="838200" y="2449547"/>
            <a:ext cx="3312000" cy="343264"/>
          </a:xfrm>
        </p:spPr>
        <p:txBody>
          <a:bodyPr/>
          <a:lstStyle/>
          <a:p>
            <a:r>
              <a:rPr lang="en-CA" dirty="0"/>
              <a:t>WEATHER</a:t>
            </a:r>
          </a:p>
        </p:txBody>
      </p:sp>
      <p:sp>
        <p:nvSpPr>
          <p:cNvPr id="8" name="Content Placeholder 7">
            <a:extLst>
              <a:ext uri="{FF2B5EF4-FFF2-40B4-BE49-F238E27FC236}">
                <a16:creationId xmlns:a16="http://schemas.microsoft.com/office/drawing/2014/main" id="{699BF5EE-B5F0-423B-B015-C3366C130B00}"/>
              </a:ext>
            </a:extLst>
          </p:cNvPr>
          <p:cNvSpPr>
            <a:spLocks noGrp="1"/>
          </p:cNvSpPr>
          <p:nvPr>
            <p:ph sz="half" idx="50"/>
          </p:nvPr>
        </p:nvSpPr>
        <p:spPr>
          <a:xfrm>
            <a:off x="8444136" y="2998971"/>
            <a:ext cx="3312000" cy="2977029"/>
          </a:xfrm>
        </p:spPr>
        <p:txBody>
          <a:bodyPr>
            <a:normAutofit/>
          </a:bodyPr>
          <a:lstStyle/>
          <a:p>
            <a:r>
              <a:rPr lang="en-CA" dirty="0"/>
              <a:t>Dry               124510</a:t>
            </a:r>
          </a:p>
          <a:p>
            <a:r>
              <a:rPr lang="en-CA" dirty="0"/>
              <a:t>Wet                47474</a:t>
            </a:r>
          </a:p>
          <a:p>
            <a:r>
              <a:rPr lang="en-CA" dirty="0"/>
              <a:t>Other              20222</a:t>
            </a:r>
          </a:p>
          <a:p>
            <a:r>
              <a:rPr lang="en-CA" dirty="0"/>
              <a:t>Ice                 1209</a:t>
            </a:r>
          </a:p>
          <a:p>
            <a:r>
              <a:rPr lang="en-CA" dirty="0"/>
              <a:t>Snow/Slush          1004</a:t>
            </a:r>
          </a:p>
          <a:p>
            <a:r>
              <a:rPr lang="en-CA" dirty="0"/>
              <a:t>Standing Water       115</a:t>
            </a:r>
          </a:p>
          <a:p>
            <a:r>
              <a:rPr lang="en-CA" dirty="0"/>
              <a:t>Sand/Mud/Dirt         75</a:t>
            </a:r>
          </a:p>
          <a:p>
            <a:r>
              <a:rPr lang="en-CA" dirty="0"/>
              <a:t>Oil                   64</a:t>
            </a:r>
          </a:p>
        </p:txBody>
      </p:sp>
      <p:sp>
        <p:nvSpPr>
          <p:cNvPr id="9" name="Text Placeholder 8">
            <a:extLst>
              <a:ext uri="{FF2B5EF4-FFF2-40B4-BE49-F238E27FC236}">
                <a16:creationId xmlns:a16="http://schemas.microsoft.com/office/drawing/2014/main" id="{DC401687-8286-4CBF-9DC4-5AEE511422C4}"/>
              </a:ext>
            </a:extLst>
          </p:cNvPr>
          <p:cNvSpPr>
            <a:spLocks noGrp="1"/>
          </p:cNvSpPr>
          <p:nvPr>
            <p:ph type="body" sz="quarter" idx="51"/>
          </p:nvPr>
        </p:nvSpPr>
        <p:spPr>
          <a:xfrm>
            <a:off x="4540584" y="2457646"/>
            <a:ext cx="3312000" cy="343264"/>
          </a:xfrm>
        </p:spPr>
        <p:txBody>
          <a:bodyPr/>
          <a:lstStyle/>
          <a:p>
            <a:r>
              <a:rPr lang="en-CA" dirty="0"/>
              <a:t>LIGHTCOND</a:t>
            </a:r>
          </a:p>
        </p:txBody>
      </p:sp>
      <p:sp>
        <p:nvSpPr>
          <p:cNvPr id="10" name="Text Placeholder 9">
            <a:extLst>
              <a:ext uri="{FF2B5EF4-FFF2-40B4-BE49-F238E27FC236}">
                <a16:creationId xmlns:a16="http://schemas.microsoft.com/office/drawing/2014/main" id="{74D1BF58-B90E-4276-95D1-893545B535A0}"/>
              </a:ext>
            </a:extLst>
          </p:cNvPr>
          <p:cNvSpPr>
            <a:spLocks noGrp="1"/>
          </p:cNvSpPr>
          <p:nvPr>
            <p:ph type="body" sz="quarter" idx="52"/>
          </p:nvPr>
        </p:nvSpPr>
        <p:spPr>
          <a:xfrm>
            <a:off x="8444136" y="2484075"/>
            <a:ext cx="3312000" cy="343264"/>
          </a:xfrm>
        </p:spPr>
        <p:txBody>
          <a:bodyPr/>
          <a:lstStyle/>
          <a:p>
            <a:r>
              <a:rPr lang="en-CA" dirty="0"/>
              <a:t>ROADCOND</a:t>
            </a:r>
          </a:p>
        </p:txBody>
      </p:sp>
    </p:spTree>
    <p:extLst>
      <p:ext uri="{BB962C8B-B14F-4D97-AF65-F5344CB8AC3E}">
        <p14:creationId xmlns:p14="http://schemas.microsoft.com/office/powerpoint/2010/main" val="150533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8EB91-CF57-4FA9-BFF4-3111C9799E2D}"/>
              </a:ext>
            </a:extLst>
          </p:cNvPr>
          <p:cNvSpPr>
            <a:spLocks noGrp="1"/>
          </p:cNvSpPr>
          <p:nvPr>
            <p:ph type="title"/>
          </p:nvPr>
        </p:nvSpPr>
        <p:spPr/>
        <p:txBody>
          <a:bodyPr/>
          <a:lstStyle/>
          <a:p>
            <a:r>
              <a:rPr lang="en-US" dirty="0"/>
              <a:t>Data Visualization</a:t>
            </a:r>
          </a:p>
        </p:txBody>
      </p:sp>
      <p:sp>
        <p:nvSpPr>
          <p:cNvPr id="5" name="Text Placeholder 4">
            <a:extLst>
              <a:ext uri="{FF2B5EF4-FFF2-40B4-BE49-F238E27FC236}">
                <a16:creationId xmlns:a16="http://schemas.microsoft.com/office/drawing/2014/main" id="{A005120D-D849-483E-BB6C-91BBEB1B338A}"/>
              </a:ext>
            </a:extLst>
          </p:cNvPr>
          <p:cNvSpPr>
            <a:spLocks noGrp="1"/>
          </p:cNvSpPr>
          <p:nvPr>
            <p:ph type="body" sz="quarter" idx="49"/>
          </p:nvPr>
        </p:nvSpPr>
        <p:spPr>
          <a:xfrm>
            <a:off x="2936388" y="1775460"/>
            <a:ext cx="8289872" cy="365124"/>
          </a:xfrm>
        </p:spPr>
        <p:txBody>
          <a:bodyPr/>
          <a:lstStyle/>
          <a:p>
            <a:r>
              <a:rPr lang="en-US" dirty="0"/>
              <a:t>Effect of Weather Conditions on the Car Severity</a:t>
            </a:r>
          </a:p>
        </p:txBody>
      </p:sp>
      <p:sp>
        <p:nvSpPr>
          <p:cNvPr id="4" name="Slide Number Placeholder 3">
            <a:extLst>
              <a:ext uri="{FF2B5EF4-FFF2-40B4-BE49-F238E27FC236}">
                <a16:creationId xmlns:a16="http://schemas.microsoft.com/office/drawing/2014/main" id="{2D116CE0-41F4-4C5B-99E1-D5EB03B90437}"/>
              </a:ext>
            </a:extLst>
          </p:cNvPr>
          <p:cNvSpPr>
            <a:spLocks noGrp="1"/>
          </p:cNvSpPr>
          <p:nvPr>
            <p:ph type="sldNum" sz="quarter" idx="12"/>
          </p:nvPr>
        </p:nvSpPr>
        <p:spPr/>
        <p:txBody>
          <a:bodyPr/>
          <a:lstStyle/>
          <a:p>
            <a:fld id="{F470E458-E7C2-4395-B75D-476A174CEE45}" type="slidenum">
              <a:rPr lang="en-US" smtClean="0"/>
              <a:t>5</a:t>
            </a:fld>
            <a:endParaRPr lang="en-US" dirty="0"/>
          </a:p>
        </p:txBody>
      </p:sp>
      <p:pic>
        <p:nvPicPr>
          <p:cNvPr id="13" name="Content Placeholder 12">
            <a:extLst>
              <a:ext uri="{FF2B5EF4-FFF2-40B4-BE49-F238E27FC236}">
                <a16:creationId xmlns:a16="http://schemas.microsoft.com/office/drawing/2014/main" id="{77958BE0-AC13-44C3-9ACF-BE512381E3FA}"/>
              </a:ext>
            </a:extLst>
          </p:cNvPr>
          <p:cNvPicPr>
            <a:picLocks noGrp="1" noChangeAspect="1"/>
          </p:cNvPicPr>
          <p:nvPr>
            <p:ph sz="half" idx="1"/>
          </p:nvPr>
        </p:nvPicPr>
        <p:blipFill rotWithShape="1">
          <a:blip r:embed="rId3"/>
          <a:srcRect t="9724"/>
          <a:stretch/>
        </p:blipFill>
        <p:spPr>
          <a:xfrm>
            <a:off x="3497851" y="2453956"/>
            <a:ext cx="5196298" cy="3775858"/>
          </a:xfrm>
        </p:spPr>
      </p:pic>
    </p:spTree>
    <p:extLst>
      <p:ext uri="{BB962C8B-B14F-4D97-AF65-F5344CB8AC3E}">
        <p14:creationId xmlns:p14="http://schemas.microsoft.com/office/powerpoint/2010/main" val="373428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FE001E-9D1E-4A08-931C-C80FA261D3DF}"/>
              </a:ext>
            </a:extLst>
          </p:cNvPr>
          <p:cNvSpPr>
            <a:spLocks noGrp="1"/>
          </p:cNvSpPr>
          <p:nvPr>
            <p:ph type="sldNum" sz="quarter" idx="12"/>
          </p:nvPr>
        </p:nvSpPr>
        <p:spPr/>
        <p:txBody>
          <a:bodyPr/>
          <a:lstStyle/>
          <a:p>
            <a:fld id="{F470E458-E7C2-4395-B75D-476A174CEE45}" type="slidenum">
              <a:rPr lang="en-US" noProof="0" smtClean="0"/>
              <a:t>6</a:t>
            </a:fld>
            <a:endParaRPr lang="en-US" noProof="0" dirty="0"/>
          </a:p>
        </p:txBody>
      </p:sp>
      <p:sp>
        <p:nvSpPr>
          <p:cNvPr id="5" name="Text Placeholder 4">
            <a:extLst>
              <a:ext uri="{FF2B5EF4-FFF2-40B4-BE49-F238E27FC236}">
                <a16:creationId xmlns:a16="http://schemas.microsoft.com/office/drawing/2014/main" id="{1F7D39BF-CB71-40DB-BBFE-762F6A9A8938}"/>
              </a:ext>
            </a:extLst>
          </p:cNvPr>
          <p:cNvSpPr>
            <a:spLocks noGrp="1"/>
          </p:cNvSpPr>
          <p:nvPr>
            <p:ph type="body" sz="quarter" idx="49"/>
          </p:nvPr>
        </p:nvSpPr>
        <p:spPr>
          <a:xfrm>
            <a:off x="838206" y="1119756"/>
            <a:ext cx="5220000" cy="343264"/>
          </a:xfrm>
        </p:spPr>
        <p:txBody>
          <a:bodyPr/>
          <a:lstStyle/>
          <a:p>
            <a:r>
              <a:rPr lang="en-US" dirty="0"/>
              <a:t>Effect of Light Conditions on the Car Severity</a:t>
            </a:r>
          </a:p>
          <a:p>
            <a:endParaRPr lang="en-CA" dirty="0"/>
          </a:p>
        </p:txBody>
      </p:sp>
      <p:sp>
        <p:nvSpPr>
          <p:cNvPr id="6" name="Text Placeholder 5">
            <a:extLst>
              <a:ext uri="{FF2B5EF4-FFF2-40B4-BE49-F238E27FC236}">
                <a16:creationId xmlns:a16="http://schemas.microsoft.com/office/drawing/2014/main" id="{42E405FB-1E29-48B9-91E5-38F154EFE7FD}"/>
              </a:ext>
            </a:extLst>
          </p:cNvPr>
          <p:cNvSpPr>
            <a:spLocks noGrp="1"/>
          </p:cNvSpPr>
          <p:nvPr>
            <p:ph type="body" sz="quarter" idx="52"/>
          </p:nvPr>
        </p:nvSpPr>
        <p:spPr>
          <a:xfrm>
            <a:off x="6438213" y="1119756"/>
            <a:ext cx="5220000" cy="343264"/>
          </a:xfrm>
        </p:spPr>
        <p:txBody>
          <a:bodyPr/>
          <a:lstStyle/>
          <a:p>
            <a:r>
              <a:rPr lang="en-US" dirty="0"/>
              <a:t>Effect of Road Conditions on the Car Severity</a:t>
            </a:r>
          </a:p>
          <a:p>
            <a:endParaRPr lang="en-CA" dirty="0"/>
          </a:p>
        </p:txBody>
      </p:sp>
      <p:pic>
        <p:nvPicPr>
          <p:cNvPr id="13" name="Content Placeholder 12">
            <a:extLst>
              <a:ext uri="{FF2B5EF4-FFF2-40B4-BE49-F238E27FC236}">
                <a16:creationId xmlns:a16="http://schemas.microsoft.com/office/drawing/2014/main" id="{02A75969-5094-42C7-A1CD-380C787B0B4F}"/>
              </a:ext>
            </a:extLst>
          </p:cNvPr>
          <p:cNvPicPr>
            <a:picLocks noGrp="1" noChangeAspect="1"/>
          </p:cNvPicPr>
          <p:nvPr>
            <p:ph sz="half" idx="57"/>
          </p:nvPr>
        </p:nvPicPr>
        <p:blipFill rotWithShape="1">
          <a:blip r:embed="rId2"/>
          <a:srcRect t="9338"/>
          <a:stretch/>
        </p:blipFill>
        <p:spPr>
          <a:xfrm>
            <a:off x="6666099" y="2388093"/>
            <a:ext cx="4560161" cy="3583053"/>
          </a:xfrm>
        </p:spPr>
      </p:pic>
      <p:pic>
        <p:nvPicPr>
          <p:cNvPr id="11" name="Content Placeholder 10">
            <a:extLst>
              <a:ext uri="{FF2B5EF4-FFF2-40B4-BE49-F238E27FC236}">
                <a16:creationId xmlns:a16="http://schemas.microsoft.com/office/drawing/2014/main" id="{A3DAB04E-F5A3-4FC5-9867-EC5CC1203F3B}"/>
              </a:ext>
            </a:extLst>
          </p:cNvPr>
          <p:cNvPicPr>
            <a:picLocks noGrp="1"/>
          </p:cNvPicPr>
          <p:nvPr>
            <p:ph sz="half" idx="1"/>
          </p:nvPr>
        </p:nvPicPr>
        <p:blipFill rotWithShape="1">
          <a:blip r:embed="rId3">
            <a:extLst>
              <a:ext uri="{28A0092B-C50C-407E-A947-70E740481C1C}">
                <a14:useLocalDpi xmlns:a14="http://schemas.microsoft.com/office/drawing/2010/main" val="0"/>
              </a:ext>
            </a:extLst>
          </a:blip>
          <a:srcRect t="8602"/>
          <a:stretch/>
        </p:blipFill>
        <p:spPr bwMode="auto">
          <a:xfrm>
            <a:off x="497150" y="2388093"/>
            <a:ext cx="5433133" cy="3587907"/>
          </a:xfrm>
          <a:prstGeom prst="rect">
            <a:avLst/>
          </a:prstGeom>
          <a:noFill/>
          <a:ln>
            <a:noFill/>
          </a:ln>
        </p:spPr>
      </p:pic>
    </p:spTree>
    <p:extLst>
      <p:ext uri="{BB962C8B-B14F-4D97-AF65-F5344CB8AC3E}">
        <p14:creationId xmlns:p14="http://schemas.microsoft.com/office/powerpoint/2010/main" val="209068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40534-9364-4C7E-AFFC-8F5542B58084}"/>
              </a:ext>
            </a:extLst>
          </p:cNvPr>
          <p:cNvSpPr>
            <a:spLocks noGrp="1"/>
          </p:cNvSpPr>
          <p:nvPr>
            <p:ph type="title"/>
          </p:nvPr>
        </p:nvSpPr>
        <p:spPr>
          <a:xfrm>
            <a:off x="838206" y="516762"/>
            <a:ext cx="10515600" cy="704696"/>
          </a:xfrm>
        </p:spPr>
        <p:txBody>
          <a:bodyPr/>
          <a:lstStyle/>
          <a:p>
            <a:r>
              <a:rPr lang="en-US" dirty="0"/>
              <a:t>Severity Type</a:t>
            </a:r>
          </a:p>
        </p:txBody>
      </p:sp>
      <p:sp>
        <p:nvSpPr>
          <p:cNvPr id="4" name="Slide Number Placeholder 3">
            <a:extLst>
              <a:ext uri="{FF2B5EF4-FFF2-40B4-BE49-F238E27FC236}">
                <a16:creationId xmlns:a16="http://schemas.microsoft.com/office/drawing/2014/main" id="{0276BD5B-F5EC-4E4F-A135-C4D3B7D66BD7}"/>
              </a:ext>
            </a:extLst>
          </p:cNvPr>
          <p:cNvSpPr>
            <a:spLocks noGrp="1"/>
          </p:cNvSpPr>
          <p:nvPr>
            <p:ph type="sldNum" sz="quarter" idx="12"/>
          </p:nvPr>
        </p:nvSpPr>
        <p:spPr/>
        <p:txBody>
          <a:bodyPr/>
          <a:lstStyle/>
          <a:p>
            <a:fld id="{F470E458-E7C2-4395-B75D-476A174CEE45}" type="slidenum">
              <a:rPr lang="en-US" smtClean="0"/>
              <a:t>7</a:t>
            </a:fld>
            <a:endParaRPr lang="en-US" dirty="0"/>
          </a:p>
        </p:txBody>
      </p:sp>
      <p:pic>
        <p:nvPicPr>
          <p:cNvPr id="11" name="Content Placeholder 10">
            <a:extLst>
              <a:ext uri="{FF2B5EF4-FFF2-40B4-BE49-F238E27FC236}">
                <a16:creationId xmlns:a16="http://schemas.microsoft.com/office/drawing/2014/main" id="{9420DBF0-4BA0-46E9-8ADD-C4C64BD33A7F}"/>
              </a:ext>
            </a:extLst>
          </p:cNvPr>
          <p:cNvPicPr>
            <a:picLocks noGrp="1" noChangeAspect="1"/>
          </p:cNvPicPr>
          <p:nvPr>
            <p:ph sz="half" idx="1"/>
          </p:nvPr>
        </p:nvPicPr>
        <p:blipFill>
          <a:blip r:embed="rId3"/>
          <a:stretch>
            <a:fillRect/>
          </a:stretch>
        </p:blipFill>
        <p:spPr>
          <a:xfrm>
            <a:off x="1399483" y="1675746"/>
            <a:ext cx="6108295" cy="4005765"/>
          </a:xfrm>
        </p:spPr>
      </p:pic>
      <p:sp>
        <p:nvSpPr>
          <p:cNvPr id="12" name="Content Placeholder 2">
            <a:extLst>
              <a:ext uri="{FF2B5EF4-FFF2-40B4-BE49-F238E27FC236}">
                <a16:creationId xmlns:a16="http://schemas.microsoft.com/office/drawing/2014/main" id="{1D49D88B-4D02-42A9-B720-F954197B812E}"/>
              </a:ext>
            </a:extLst>
          </p:cNvPr>
          <p:cNvSpPr txBox="1">
            <a:spLocks/>
          </p:cNvSpPr>
          <p:nvPr/>
        </p:nvSpPr>
        <p:spPr>
          <a:xfrm>
            <a:off x="8242177" y="2529783"/>
            <a:ext cx="3312000" cy="344621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Clr>
                <a:srgbClr val="9D0000"/>
              </a:buClr>
              <a:buFont typeface="Arial" panose="020B0604020202020204" pitchFamily="34" charset="0"/>
              <a:buNone/>
              <a:defRPr sz="16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000" dirty="0"/>
              <a:t>We can see that the numbers of severity code are unbalanced. Most accident data collected comes from property damage accident</a:t>
            </a:r>
          </a:p>
        </p:txBody>
      </p:sp>
    </p:spTree>
    <p:extLst>
      <p:ext uri="{BB962C8B-B14F-4D97-AF65-F5344CB8AC3E}">
        <p14:creationId xmlns:p14="http://schemas.microsoft.com/office/powerpoint/2010/main" val="902808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FEE19E8-A47B-46F4-8148-5321ADEA1AE2}"/>
              </a:ext>
            </a:extLst>
          </p:cNvPr>
          <p:cNvPicPr>
            <a:picLocks noGrp="1" noChangeAspect="1"/>
          </p:cNvPicPr>
          <p:nvPr>
            <p:ph sz="half" idx="1"/>
          </p:nvPr>
        </p:nvPicPr>
        <p:blipFill rotWithShape="1">
          <a:blip r:embed="rId2"/>
          <a:srcRect l="3093" t="13051"/>
          <a:stretch/>
        </p:blipFill>
        <p:spPr>
          <a:xfrm>
            <a:off x="1945502" y="2072686"/>
            <a:ext cx="8819935" cy="3052736"/>
          </a:xfrm>
        </p:spPr>
      </p:pic>
      <p:sp>
        <p:nvSpPr>
          <p:cNvPr id="3" name="Title 2">
            <a:extLst>
              <a:ext uri="{FF2B5EF4-FFF2-40B4-BE49-F238E27FC236}">
                <a16:creationId xmlns:a16="http://schemas.microsoft.com/office/drawing/2014/main" id="{29ED7A70-41A0-4F6D-B4F6-C1FEDB1ECD06}"/>
              </a:ext>
            </a:extLst>
          </p:cNvPr>
          <p:cNvSpPr>
            <a:spLocks noGrp="1"/>
          </p:cNvSpPr>
          <p:nvPr>
            <p:ph type="title"/>
          </p:nvPr>
        </p:nvSpPr>
        <p:spPr/>
        <p:txBody>
          <a:bodyPr/>
          <a:lstStyle/>
          <a:p>
            <a:r>
              <a:rPr lang="en-CA" dirty="0"/>
              <a:t>Logistic Regression</a:t>
            </a:r>
          </a:p>
        </p:txBody>
      </p:sp>
      <p:sp>
        <p:nvSpPr>
          <p:cNvPr id="4" name="Slide Number Placeholder 3">
            <a:extLst>
              <a:ext uri="{FF2B5EF4-FFF2-40B4-BE49-F238E27FC236}">
                <a16:creationId xmlns:a16="http://schemas.microsoft.com/office/drawing/2014/main" id="{6D5C2B71-C7C2-491A-A99F-156652876992}"/>
              </a:ext>
            </a:extLst>
          </p:cNvPr>
          <p:cNvSpPr>
            <a:spLocks noGrp="1"/>
          </p:cNvSpPr>
          <p:nvPr>
            <p:ph type="sldNum" sz="quarter" idx="12"/>
          </p:nvPr>
        </p:nvSpPr>
        <p:spPr/>
        <p:txBody>
          <a:bodyPr/>
          <a:lstStyle/>
          <a:p>
            <a:fld id="{F470E458-E7C2-4395-B75D-476A174CEE45}" type="slidenum">
              <a:rPr lang="en-US" noProof="0" smtClean="0"/>
              <a:t>8</a:t>
            </a:fld>
            <a:endParaRPr lang="en-US" noProof="0" dirty="0"/>
          </a:p>
        </p:txBody>
      </p:sp>
      <p:sp>
        <p:nvSpPr>
          <p:cNvPr id="5" name="Picture Placeholder 4">
            <a:extLst>
              <a:ext uri="{FF2B5EF4-FFF2-40B4-BE49-F238E27FC236}">
                <a16:creationId xmlns:a16="http://schemas.microsoft.com/office/drawing/2014/main" id="{10589E34-D28E-457E-B80E-3CB642DDF627}"/>
              </a:ext>
            </a:extLst>
          </p:cNvPr>
          <p:cNvSpPr>
            <a:spLocks noGrp="1"/>
          </p:cNvSpPr>
          <p:nvPr>
            <p:ph type="pic" sz="quarter" idx="56"/>
          </p:nvPr>
        </p:nvSpPr>
        <p:spPr/>
      </p:sp>
    </p:spTree>
    <p:extLst>
      <p:ext uri="{BB962C8B-B14F-4D97-AF65-F5344CB8AC3E}">
        <p14:creationId xmlns:p14="http://schemas.microsoft.com/office/powerpoint/2010/main" val="3687973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D120BCE-8401-47A9-9272-522EFE425622}"/>
              </a:ext>
            </a:extLst>
          </p:cNvPr>
          <p:cNvPicPr>
            <a:picLocks noGrp="1" noChangeAspect="1"/>
          </p:cNvPicPr>
          <p:nvPr>
            <p:ph sz="half" idx="1"/>
          </p:nvPr>
        </p:nvPicPr>
        <p:blipFill>
          <a:blip r:embed="rId2"/>
          <a:stretch>
            <a:fillRect/>
          </a:stretch>
        </p:blipFill>
        <p:spPr>
          <a:xfrm>
            <a:off x="1189475" y="2329514"/>
            <a:ext cx="6404024" cy="4011612"/>
          </a:xfrm>
          <a:prstGeom prst="rect">
            <a:avLst/>
          </a:prstGeom>
        </p:spPr>
      </p:pic>
      <p:sp>
        <p:nvSpPr>
          <p:cNvPr id="3" name="Title 2">
            <a:extLst>
              <a:ext uri="{FF2B5EF4-FFF2-40B4-BE49-F238E27FC236}">
                <a16:creationId xmlns:a16="http://schemas.microsoft.com/office/drawing/2014/main" id="{4B3EC124-0DA5-4094-A0B5-09235A9737B2}"/>
              </a:ext>
            </a:extLst>
          </p:cNvPr>
          <p:cNvSpPr>
            <a:spLocks noGrp="1"/>
          </p:cNvSpPr>
          <p:nvPr>
            <p:ph type="title"/>
          </p:nvPr>
        </p:nvSpPr>
        <p:spPr/>
        <p:txBody>
          <a:bodyPr/>
          <a:lstStyle/>
          <a:p>
            <a:r>
              <a:rPr lang="en-CA" dirty="0"/>
              <a:t>K nearest neighbor (KNN)</a:t>
            </a:r>
          </a:p>
        </p:txBody>
      </p:sp>
      <p:sp>
        <p:nvSpPr>
          <p:cNvPr id="4" name="Slide Number Placeholder 3">
            <a:extLst>
              <a:ext uri="{FF2B5EF4-FFF2-40B4-BE49-F238E27FC236}">
                <a16:creationId xmlns:a16="http://schemas.microsoft.com/office/drawing/2014/main" id="{06DD60CC-3758-4CAF-B387-B01ABF4F259B}"/>
              </a:ext>
            </a:extLst>
          </p:cNvPr>
          <p:cNvSpPr>
            <a:spLocks noGrp="1"/>
          </p:cNvSpPr>
          <p:nvPr>
            <p:ph type="sldNum" sz="quarter" idx="12"/>
          </p:nvPr>
        </p:nvSpPr>
        <p:spPr/>
        <p:txBody>
          <a:bodyPr/>
          <a:lstStyle/>
          <a:p>
            <a:fld id="{F470E458-E7C2-4395-B75D-476A174CEE45}" type="slidenum">
              <a:rPr lang="en-US" noProof="0" smtClean="0"/>
              <a:t>9</a:t>
            </a:fld>
            <a:endParaRPr lang="en-US" noProof="0" dirty="0"/>
          </a:p>
        </p:txBody>
      </p:sp>
      <p:sp>
        <p:nvSpPr>
          <p:cNvPr id="6" name="Text Placeholder 4">
            <a:extLst>
              <a:ext uri="{FF2B5EF4-FFF2-40B4-BE49-F238E27FC236}">
                <a16:creationId xmlns:a16="http://schemas.microsoft.com/office/drawing/2014/main" id="{B3E6ED7D-29EB-425F-8BB5-03083F75FCE6}"/>
              </a:ext>
            </a:extLst>
          </p:cNvPr>
          <p:cNvSpPr txBox="1">
            <a:spLocks/>
          </p:cNvSpPr>
          <p:nvPr/>
        </p:nvSpPr>
        <p:spPr>
          <a:xfrm>
            <a:off x="3380271" y="1784337"/>
            <a:ext cx="8289872" cy="365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Range of accuracy for different number of Ks</a:t>
            </a:r>
          </a:p>
        </p:txBody>
      </p:sp>
      <p:sp>
        <p:nvSpPr>
          <p:cNvPr id="9" name="Content Placeholder 2">
            <a:extLst>
              <a:ext uri="{FF2B5EF4-FFF2-40B4-BE49-F238E27FC236}">
                <a16:creationId xmlns:a16="http://schemas.microsoft.com/office/drawing/2014/main" id="{628012F3-DB0F-4139-B1F1-96EE77D45FD7}"/>
              </a:ext>
            </a:extLst>
          </p:cNvPr>
          <p:cNvSpPr txBox="1">
            <a:spLocks/>
          </p:cNvSpPr>
          <p:nvPr/>
        </p:nvSpPr>
        <p:spPr>
          <a:xfrm>
            <a:off x="8251055" y="3275507"/>
            <a:ext cx="3312000" cy="344621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Clr>
                <a:srgbClr val="9D0000"/>
              </a:buClr>
              <a:buFont typeface="Arial" panose="020B0604020202020204" pitchFamily="34" charset="0"/>
              <a:buNone/>
              <a:defRPr sz="16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000" dirty="0"/>
              <a:t>The best K equals 8</a:t>
            </a:r>
          </a:p>
          <a:p>
            <a:r>
              <a:rPr lang="en-CA" sz="2000" dirty="0"/>
              <a:t>With accuracy at around 0.74</a:t>
            </a:r>
          </a:p>
        </p:txBody>
      </p:sp>
    </p:spTree>
    <p:extLst>
      <p:ext uri="{BB962C8B-B14F-4D97-AF65-F5344CB8AC3E}">
        <p14:creationId xmlns:p14="http://schemas.microsoft.com/office/powerpoint/2010/main" val="2281780315"/>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6_Restaurant pitch deck_AAS_v5" id="{8177B436-B2DB-4F15-B992-5A4452FF1273}" vid="{ACBB9CD5-D3C7-4B74-9E01-7D9949625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D81ADB-A44A-4FB2-B0CC-58F0879A853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40FF4BD-2C4F-4AE3-AE8E-A711B32C767C}">
  <ds:schemaRefs>
    <ds:schemaRef ds:uri="http://schemas.microsoft.com/sharepoint/v3/contenttype/forms"/>
  </ds:schemaRefs>
</ds:datastoreItem>
</file>

<file path=customXml/itemProps3.xml><?xml version="1.0" encoding="utf-8"?>
<ds:datastoreItem xmlns:ds="http://schemas.openxmlformats.org/officeDocument/2006/customXml" ds:itemID="{722B8795-896F-4831-ACEF-3917CDD27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Restaurant pitch deck</Template>
  <TotalTime>104</TotalTime>
  <Words>571</Words>
  <Application>Microsoft Office PowerPoint</Application>
  <PresentationFormat>Widescreen</PresentationFormat>
  <Paragraphs>94</Paragraphs>
  <Slides>14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Adobe Garamond Pro</vt:lpstr>
      <vt:lpstr>Arial</vt:lpstr>
      <vt:lpstr>Calibri</vt:lpstr>
      <vt:lpstr>Segoe UI</vt:lpstr>
      <vt:lpstr>Office Theme</vt:lpstr>
      <vt:lpstr>Car accident Severity</vt:lpstr>
      <vt:lpstr>Introduction</vt:lpstr>
      <vt:lpstr>Data Cleaning</vt:lpstr>
      <vt:lpstr>Methodology</vt:lpstr>
      <vt:lpstr>Data Visualization</vt:lpstr>
      <vt:lpstr>PowerPoint Presentation</vt:lpstr>
      <vt:lpstr>Severity Type</vt:lpstr>
      <vt:lpstr>Logistic Regression</vt:lpstr>
      <vt:lpstr>K nearest neighbor (KNN)</vt:lpstr>
      <vt:lpstr>Decision Tree</vt:lpstr>
      <vt:lpstr>Results</vt:lpstr>
      <vt:lpstr>Discussion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accident Severity</dc:title>
  <dc:creator>wu shengyu</dc:creator>
  <cp:lastModifiedBy>wu shengyu</cp:lastModifiedBy>
  <cp:revision>9</cp:revision>
  <dcterms:created xsi:type="dcterms:W3CDTF">2020-09-07T03:15:55Z</dcterms:created>
  <dcterms:modified xsi:type="dcterms:W3CDTF">2020-09-07T05:02:01Z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